
<file path=[Content_Types].xml><?xml version="1.0" encoding="utf-8"?>
<Types xmlns="http://schemas.openxmlformats.org/package/2006/content-types">
  <Default Extension="jfif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9" r:id="rId2"/>
    <p:sldId id="302" r:id="rId3"/>
    <p:sldId id="310" r:id="rId4"/>
    <p:sldId id="311" r:id="rId5"/>
    <p:sldId id="346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1" r:id="rId16"/>
    <p:sldId id="322" r:id="rId17"/>
    <p:sldId id="323" r:id="rId18"/>
    <p:sldId id="324" r:id="rId19"/>
    <p:sldId id="326" r:id="rId20"/>
    <p:sldId id="327" r:id="rId21"/>
    <p:sldId id="328" r:id="rId22"/>
    <p:sldId id="332" r:id="rId23"/>
    <p:sldId id="331" r:id="rId24"/>
    <p:sldId id="325" r:id="rId25"/>
    <p:sldId id="329" r:id="rId26"/>
    <p:sldId id="330" r:id="rId27"/>
    <p:sldId id="333" r:id="rId28"/>
    <p:sldId id="334" r:id="rId29"/>
    <p:sldId id="335" r:id="rId30"/>
    <p:sldId id="336" r:id="rId31"/>
    <p:sldId id="337" r:id="rId32"/>
    <p:sldId id="338" r:id="rId33"/>
    <p:sldId id="339" r:id="rId34"/>
    <p:sldId id="340" r:id="rId35"/>
    <p:sldId id="343" r:id="rId36"/>
    <p:sldId id="342" r:id="rId37"/>
    <p:sldId id="341" r:id="rId38"/>
    <p:sldId id="345" r:id="rId39"/>
    <p:sldId id="344" r:id="rId4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29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rgbClr val="323332"/>
        </a:fontRef>
        <a:srgbClr val="323332"/>
      </a:tcTxStyle>
      <a:tcStyle>
        <a:tcBdr>
          <a:left>
            <a:ln w="6350" cap="flat">
              <a:solidFill>
                <a:schemeClr val="accent1"/>
              </a:solidFill>
              <a:prstDash val="solid"/>
              <a:miter lim="800000"/>
            </a:ln>
          </a:left>
          <a:right>
            <a:ln w="6350" cap="flat">
              <a:solidFill>
                <a:schemeClr val="accent1"/>
              </a:solidFill>
              <a:prstDash val="solid"/>
              <a:miter lim="8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chemeClr val="accent1"/>
              </a:solidFill>
              <a:prstDash val="solid"/>
              <a:miter lim="800000"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DCBCC"/>
          </a:solidFill>
        </a:fill>
      </a:tcStyle>
    </a:wholeTbl>
    <a:band2H>
      <a:tcTxStyle/>
      <a:tcStyle>
        <a:tcBdr/>
        <a:fill>
          <a:solidFill>
            <a:srgbClr val="FE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5F6F6"/>
          </a:solidFill>
        </a:fill>
      </a:tcStyle>
    </a:wholeTbl>
    <a:band2H>
      <a:tcTxStyle/>
      <a:tcStyle>
        <a:tcBdr/>
        <a:fill>
          <a:solidFill>
            <a:srgbClr val="FAFAFB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28"/>
    <p:restoredTop sz="94698"/>
  </p:normalViewPr>
  <p:slideViewPr>
    <p:cSldViewPr snapToGrid="0" snapToObjects="1">
      <p:cViewPr varScale="1">
        <p:scale>
          <a:sx n="81" d="100"/>
          <a:sy n="81" d="100"/>
        </p:scale>
        <p:origin x="8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4" d="100"/>
          <a:sy n="114" d="100"/>
        </p:scale>
        <p:origin x="522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43E00CE-DBED-0D48-BE4E-8A8B3CC39A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ECC5DA-EE7F-4343-A8E1-5CFC6272BD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37D1E-0706-4846-9664-4BE3F1B729A8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1C4C4F-319D-F144-8B1C-53BBE0DE62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18091D-A271-A348-88A4-DDE3956BB9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97C5A-6253-494A-878E-A615BC04B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288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4425" y="5017168"/>
            <a:ext cx="4941887" cy="332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23" name="Текст 21">
            <a:extLst>
              <a:ext uri="{FF2B5EF4-FFF2-40B4-BE49-F238E27FC236}">
                <a16:creationId xmlns:a16="http://schemas.microsoft.com/office/drawing/2014/main" id="{66CF4B95-F143-724F-8317-E4CC3AE87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4424" y="5369560"/>
            <a:ext cx="4941887" cy="626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4424" y="3305868"/>
            <a:ext cx="8245475" cy="1631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200" baseline="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</a:p>
        </p:txBody>
      </p:sp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Рисунок 2" descr="Рисунок 2">
            <a:extLst>
              <a:ext uri="{FF2B5EF4-FFF2-40B4-BE49-F238E27FC236}">
                <a16:creationId xmlns:a16="http://schemas.microsoft.com/office/drawing/2014/main" id="{714E7D8D-523E-BF43-BC7A-F2829AAA8A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24338" b="26524"/>
          <a:stretch>
            <a:fillRect/>
          </a:stretch>
        </p:blipFill>
        <p:spPr>
          <a:xfrm>
            <a:off x="0" y="0"/>
            <a:ext cx="6858000" cy="3369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l="6718" t="1" r="38529" b="65080"/>
          <a:stretch>
            <a:fillRect/>
          </a:stretch>
        </p:blipFill>
        <p:spPr>
          <a:xfrm>
            <a:off x="9152238" y="4937473"/>
            <a:ext cx="3039763" cy="19205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5554979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5 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14">
            <a:extLst>
              <a:ext uri="{FF2B5EF4-FFF2-40B4-BE49-F238E27FC236}">
                <a16:creationId xmlns:a16="http://schemas.microsoft.com/office/drawing/2014/main" id="{30D97CAA-EBAD-C949-9EBD-D89013F143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81011" y="3020191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@</a:t>
            </a:r>
            <a:r>
              <a:rPr lang="en-US" dirty="0" err="1"/>
              <a:t>mail.ru</a:t>
            </a:r>
            <a:endParaRPr lang="ru-RU" dirty="0"/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502AF755-FD50-9D44-900A-E3019CE244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81011" y="4305763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https://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E6F1457C-E0C7-8143-A77B-3EB838789E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81011" y="1736525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+7 111 111 11 11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184F45-7EA4-CA47-BA98-2FD31F964F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0775" y="1525062"/>
            <a:ext cx="774700" cy="774700"/>
          </a:xfrm>
          <a:prstGeom prst="rect">
            <a:avLst/>
          </a:prstGeom>
        </p:spPr>
      </p:pic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Контакты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2C87B6-FAF6-344B-BA44-C207656E26A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20775" y="2820321"/>
            <a:ext cx="774700" cy="7747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7557913-73B7-2249-8CD3-665660B2EB5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20775" y="4115580"/>
            <a:ext cx="774700" cy="774700"/>
          </a:xfrm>
          <a:prstGeom prst="rect">
            <a:avLst/>
          </a:prstGeom>
        </p:spPr>
      </p:pic>
      <p:sp>
        <p:nvSpPr>
          <p:cNvPr id="10" name="Объект 11">
            <a:extLst>
              <a:ext uri="{FF2B5EF4-FFF2-40B4-BE49-F238E27FC236}">
                <a16:creationId xmlns:a16="http://schemas.microsoft.com/office/drawing/2014/main" id="{FA009FB2-6AB9-6145-8D54-98CC88D82A9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05206" y="1534611"/>
            <a:ext cx="2541864" cy="2517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1" name="Текст 21">
            <a:extLst>
              <a:ext uri="{FF2B5EF4-FFF2-40B4-BE49-F238E27FC236}">
                <a16:creationId xmlns:a16="http://schemas.microsoft.com/office/drawing/2014/main" id="{4CDF883F-54CC-5F47-8E5F-F6CD09B12D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05206" y="4273407"/>
            <a:ext cx="2541864" cy="5679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pic>
        <p:nvPicPr>
          <p:cNvPr id="12" name="Рисунок 2" descr="Рисунок 2">
            <a:extLst>
              <a:ext uri="{FF2B5EF4-FFF2-40B4-BE49-F238E27FC236}">
                <a16:creationId xmlns:a16="http://schemas.microsoft.com/office/drawing/2014/main" id="{26DFB7BA-4C8A-E84C-A935-5DE2E633732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t="24338" b="26524"/>
          <a:stretch>
            <a:fillRect/>
          </a:stretch>
        </p:blipFill>
        <p:spPr>
          <a:xfrm>
            <a:off x="8538594" y="5062836"/>
            <a:ext cx="3653406" cy="17951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50260708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 6.1 Отбивка вертикальна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9">
            <a:extLst>
              <a:ext uri="{FF2B5EF4-FFF2-40B4-BE49-F238E27FC236}">
                <a16:creationId xmlns:a16="http://schemas.microsoft.com/office/drawing/2014/main" id="{9CEB2BC1-7D5D-2542-8DFB-60B972919C74}"/>
              </a:ext>
            </a:extLst>
          </p:cNvPr>
          <p:cNvSpPr/>
          <p:nvPr userDrawn="1"/>
        </p:nvSpPr>
        <p:spPr>
          <a:xfrm>
            <a:off x="6096000" y="-19821"/>
            <a:ext cx="6096000" cy="6877821"/>
          </a:xfrm>
          <a:prstGeom prst="rect">
            <a:avLst/>
          </a:prstGeom>
          <a:solidFill>
            <a:srgbClr val="FB2A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5">
                    <a:hueOff val="-10800000"/>
                    <a:satOff val="-100001"/>
                  </a:schemeClr>
                </a:solidFill>
              </a:defRPr>
            </a:pPr>
            <a:endParaRPr/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A66FA0BD-76B7-6549-B906-F70F69DBBE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00838" y="4400550"/>
            <a:ext cx="4957762" cy="21288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6" name="Рисунок 212" descr="Рисунок 212">
            <a:extLst>
              <a:ext uri="{FF2B5EF4-FFF2-40B4-BE49-F238E27FC236}">
                <a16:creationId xmlns:a16="http://schemas.microsoft.com/office/drawing/2014/main" id="{7E738904-3DA2-3C4F-852F-C616D160D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34431"/>
          <a:stretch>
            <a:fillRect/>
          </a:stretch>
        </p:blipFill>
        <p:spPr>
          <a:xfrm>
            <a:off x="8564468" y="-29277"/>
            <a:ext cx="3627532" cy="207915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Объект 11">
            <a:extLst>
              <a:ext uri="{FF2B5EF4-FFF2-40B4-BE49-F238E27FC236}">
                <a16:creationId xmlns:a16="http://schemas.microsoft.com/office/drawing/2014/main" id="{53AC3A50-E340-EF4D-83DC-9FFFA784457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3622"/>
            <a:ext cx="6095999" cy="6877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270833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093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1795249"/>
            <a:ext cx="9826858" cy="3959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lang="ru-RU" dirty="0"/>
              <a:t>Текст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80F41BEF-94A2-9C4C-B439-19D1A93B31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335228771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2 Стандартный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19">
            <a:extLst>
              <a:ext uri="{FF2B5EF4-FFF2-40B4-BE49-F238E27FC236}">
                <a16:creationId xmlns:a16="http://schemas.microsoft.com/office/drawing/2014/main" id="{80D60D4D-D411-C448-8B2F-73273B7412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0775" y="1784350"/>
            <a:ext cx="5816920" cy="12356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3129100"/>
            <a:ext cx="9826858" cy="262558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kumimoji="0" lang="ru-RU" sz="2800" b="0" i="0" u="none" strike="noStrike" kern="0" cap="none" spc="0" normalizeH="0" baseline="0" noProof="0" dirty="0">
                <a:ln>
                  <a:noFill/>
                </a:ln>
                <a:solidFill>
                  <a:srgbClr val="323332"/>
                </a:solidFill>
                <a:effectLst/>
                <a:uLnTx/>
                <a:uFillTx/>
                <a:latin typeface="Proxima Nova Regular"/>
                <a:sym typeface="Proxima Nova Regular"/>
              </a:rPr>
              <a:t>Текст</a:t>
            </a:r>
            <a:endParaRPr lang="ru-RU" dirty="0"/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C03CF996-D30A-1D42-8548-99ACDDB0D9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124157153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1 Разворот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4BDEDDB-9E1D-0E48-9D8E-9F1DB026A3C1}"/>
              </a:ext>
            </a:extLst>
          </p:cNvPr>
          <p:cNvSpPr/>
          <p:nvPr userDrawn="1"/>
        </p:nvSpPr>
        <p:spPr>
          <a:xfrm>
            <a:off x="1120776" y="1752695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Объект 11">
            <a:extLst>
              <a:ext uri="{FF2B5EF4-FFF2-40B4-BE49-F238E27FC236}">
                <a16:creationId xmlns:a16="http://schemas.microsoft.com/office/drawing/2014/main" id="{503C01EF-4C9F-0049-8732-4978984EC8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120775" y="1765428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5938" y="1998663"/>
            <a:ext cx="4616542" cy="377754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435177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894" y="1978550"/>
            <a:ext cx="5196016" cy="374478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6E228E4-076B-C34A-8CA2-D2BEF8D08328}"/>
              </a:ext>
            </a:extLst>
          </p:cNvPr>
          <p:cNvSpPr/>
          <p:nvPr userDrawn="1"/>
        </p:nvSpPr>
        <p:spPr>
          <a:xfrm>
            <a:off x="6740756" y="1765428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89376F22-AB21-E943-B9CD-CDA46BD839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740755" y="1778161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3595593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1 Ноутбук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1120775" y="1966143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212" y="2379197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08690" y="1511831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16910" y="1895913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225482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2 Ноутбук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5807331" y="1969570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3768" y="2382624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57206" y="1585488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648986" y="1969570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8737937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1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7425505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20774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25505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909896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2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1120774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046927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120774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96800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701" r:id="rId2"/>
    <p:sldLayoutId id="2147483652" r:id="rId3"/>
    <p:sldLayoutId id="2147483661" r:id="rId4"/>
    <p:sldLayoutId id="2147483703" r:id="rId5"/>
    <p:sldLayoutId id="2147483663" r:id="rId6"/>
    <p:sldLayoutId id="2147483704" r:id="rId7"/>
    <p:sldLayoutId id="2147483662" r:id="rId8"/>
    <p:sldLayoutId id="2147483705" r:id="rId9"/>
    <p:sldLayoutId id="2147483668" r:id="rId10"/>
    <p:sldLayoutId id="2147483653" r:id="rId11"/>
    <p:sldLayoutId id="2147483706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made.algo.hw@gmail.co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D0E4B58-86A3-324A-BDE2-882CE27655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Шовкопляс Григорий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95DBDB-1776-3841-8D35-BA52C126E9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Алгоритмы и структуры данных </a:t>
            </a:r>
            <a:r>
              <a:rPr lang="ru-RU" dirty="0" err="1"/>
              <a:t>Advanced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2C3ADA-CA42-3943-900E-52B97DCF0A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Базовое динамическое программирование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370794449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Поиск </a:t>
            </a:r>
            <a:r>
              <a:rPr lang="en-US" sz="4500" dirty="0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dirty="0"/>
              <a:t>-</a:t>
            </a:r>
            <a:r>
              <a:rPr lang="ru-RU" dirty="0" err="1"/>
              <a:t>го</a:t>
            </a:r>
            <a:r>
              <a:rPr lang="ru-RU" dirty="0"/>
              <a:t> числа Фибоначчи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20775" y="1795249"/>
            <a:ext cx="4365625" cy="3959438"/>
          </a:xfrm>
        </p:spPr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 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D367DA91-B814-4CDB-A663-FE31A05939AB}"/>
              </a:ext>
            </a:extLst>
          </p:cNvPr>
          <p:cNvSpPr txBox="1">
            <a:spLocks/>
          </p:cNvSpPr>
          <p:nvPr/>
        </p:nvSpPr>
        <p:spPr>
          <a:xfrm>
            <a:off x="5486400" y="1791550"/>
            <a:ext cx="5033913" cy="3959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Proxima Nova Light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dirty="0">
                <a:latin typeface="Proxima Nova Regular"/>
                <a:cs typeface="Courier New" panose="02070309020205020404" pitchFamily="49" charset="0"/>
              </a:rPr>
              <a:t>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─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ое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число Фибоначчи</a:t>
            </a:r>
            <a:endParaRPr lang="ru-RU" dirty="0">
              <a:latin typeface="Proxima Nova Regular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F[0] = 0; F[1] = 1</a:t>
            </a: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 = F[i-1] + F[i-2]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</a:t>
            </a:r>
            <a:r>
              <a:rPr lang="en-US" dirty="0">
                <a:latin typeface="Proxima Nova Regular"/>
              </a:rPr>
              <a:t> </a:t>
            </a:r>
            <a:r>
              <a:rPr lang="ru-RU" dirty="0">
                <a:latin typeface="Proxima Nova Regular"/>
              </a:rPr>
              <a:t>возрастанию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F[n]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5347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Различные подходы ДП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ДП назад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F[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 = F[i-1] + F[i-2]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ДП вперед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F[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+1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 F[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F[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+2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 F[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2528300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Значение ДП вычисляется только тогда, когда к нему обращаются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Ленивое ДП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Fib(n)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if n = 0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 0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if n =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 Fib(n - 1) + Fib(n - 2)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93134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Значение ДП вычисляется только тогда, когда к нему обращаются + </a:t>
            </a:r>
            <a:r>
              <a:rPr lang="ru-RU" dirty="0" err="1"/>
              <a:t>мемоизация</a:t>
            </a:r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Ленивое ДП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Fib(n)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if n = 0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 0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if n =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F[n] != -1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F[n] = Fib(n - 1) + Fib(n - 2)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F[n]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66595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Базовые задачи ДП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B3A860-59BF-4D2A-BFA4-E2B903DC948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840432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Кузнечик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На прямой есть </a:t>
            </a:r>
            <a:r>
              <a:rPr lang="en-US" dirty="0">
                <a:latin typeface="Proxima Nova Regular"/>
              </a:rPr>
              <a:t>n </a:t>
            </a:r>
            <a:r>
              <a:rPr lang="ru-RU" dirty="0">
                <a:latin typeface="Proxima Nova Regular"/>
              </a:rPr>
              <a:t>кочек</a:t>
            </a:r>
            <a:endParaRPr lang="en-US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Кузнечик прыгает на следующую кочку либо через одну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Сколько способов у кузнечика есть добраться от 1 кочки до кочки </a:t>
            </a:r>
            <a:r>
              <a:rPr lang="en-US" dirty="0">
                <a:latin typeface="Proxima Nova Regular"/>
              </a:rPr>
              <a:t>n?</a:t>
            </a:r>
            <a:endParaRPr lang="ru-RU" dirty="0">
              <a:latin typeface="Proxima Nova Regular"/>
            </a:endParaRPr>
          </a:p>
          <a:p>
            <a:pPr>
              <a:buClr>
                <a:schemeClr val="accent1"/>
              </a:buClr>
            </a:pPr>
            <a:endParaRPr lang="ru-RU" sz="28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b="1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64791485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Кузнечик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20775" y="1795249"/>
            <a:ext cx="4365625" cy="3959438"/>
          </a:xfrm>
        </p:spPr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 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D367DA91-B814-4CDB-A663-FE31A05939AB}"/>
              </a:ext>
            </a:extLst>
          </p:cNvPr>
          <p:cNvSpPr txBox="1">
            <a:spLocks/>
          </p:cNvSpPr>
          <p:nvPr/>
        </p:nvSpPr>
        <p:spPr>
          <a:xfrm>
            <a:off x="4996206" y="1786279"/>
            <a:ext cx="5886106" cy="3959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Proxima Nova Light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dirty="0">
                <a:latin typeface="Proxima Nova Regular"/>
                <a:cs typeface="Courier New" panose="02070309020205020404" pitchFamily="49" charset="0"/>
              </a:rPr>
              <a:t>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─ 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число способов добраться до кочки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ru-RU" dirty="0">
              <a:latin typeface="Proxima Nova Regular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= 1</a:t>
            </a: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[i-1]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[i-2]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</a:t>
            </a:r>
            <a:r>
              <a:rPr lang="en-US" dirty="0">
                <a:latin typeface="Proxima Nova Regular"/>
              </a:rPr>
              <a:t> </a:t>
            </a:r>
            <a:r>
              <a:rPr lang="ru-RU" dirty="0">
                <a:latin typeface="Proxima Nova Regular"/>
              </a:rPr>
              <a:t>возрастанию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[n]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0288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Кузнечик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На прямой есть </a:t>
            </a:r>
            <a:r>
              <a:rPr lang="en-US" dirty="0">
                <a:latin typeface="Proxima Nova Regular"/>
              </a:rPr>
              <a:t>n </a:t>
            </a:r>
            <a:r>
              <a:rPr lang="ru-RU" dirty="0">
                <a:latin typeface="Proxima Nova Regular"/>
              </a:rPr>
              <a:t>кочек</a:t>
            </a:r>
            <a:endParaRPr lang="en-US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Кузнечик прыгает </a:t>
            </a:r>
            <a:r>
              <a:rPr lang="ru-RU" dirty="0">
                <a:solidFill>
                  <a:schemeClr val="accent1"/>
                </a:solidFill>
                <a:latin typeface="Proxima Nova Regular"/>
              </a:rPr>
              <a:t>на 1, 2, 3,… </a:t>
            </a:r>
            <a:r>
              <a:rPr lang="en-US" dirty="0">
                <a:solidFill>
                  <a:schemeClr val="accent1"/>
                </a:solidFill>
                <a:latin typeface="Proxima Nova Regular"/>
              </a:rPr>
              <a:t>k </a:t>
            </a:r>
            <a:r>
              <a:rPr lang="ru-RU" dirty="0">
                <a:solidFill>
                  <a:schemeClr val="accent1"/>
                </a:solidFill>
                <a:latin typeface="Proxima Nova Regular"/>
              </a:rPr>
              <a:t>кочек вправо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Сколько способов у кузнечика есть добраться от 1 кочки до кочки </a:t>
            </a:r>
            <a:r>
              <a:rPr lang="en-US" dirty="0">
                <a:latin typeface="Proxima Nova Regular"/>
              </a:rPr>
              <a:t>n?</a:t>
            </a:r>
            <a:endParaRPr lang="ru-RU" dirty="0">
              <a:latin typeface="Proxima Nova Regular"/>
            </a:endParaRPr>
          </a:p>
          <a:p>
            <a:pPr>
              <a:buClr>
                <a:schemeClr val="accent1"/>
              </a:buClr>
            </a:pPr>
            <a:endParaRPr lang="ru-RU" sz="28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b="1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91452165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Кузнечик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20775" y="1795249"/>
            <a:ext cx="4365625" cy="3959438"/>
          </a:xfrm>
        </p:spPr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 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marR="0" indent="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None/>
                  <a:tabLst/>
                  <a:defRPr sz="2000" b="0" i="0" u="none" strike="noStrike" cap="none" spc="0" baseline="0">
                    <a:ln>
                      <a:noFill/>
                    </a:ln>
                    <a:solidFill>
                      <a:schemeClr val="tx1"/>
                    </a:solidFill>
                    <a:uFillTx/>
                    <a:latin typeface="Proxima Nova Light" panose="02000506030000020004" pitchFamily="2" charset="0"/>
                    <a:ea typeface="Proxima Nova Regular"/>
                    <a:cs typeface="Proxima Nova Regular"/>
                    <a:sym typeface="Proxima Nova Regular"/>
                  </a:defRPr>
                </a:lvl1pPr>
                <a:lvl2pPr marL="723900" marR="0" indent="-2667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2pPr>
                <a:lvl3pPr marL="1234439" marR="0" indent="-320039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3pPr>
                <a:lvl4pPr marL="1727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4pPr>
                <a:lvl5pPr marL="21844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5pPr>
                <a:lvl6pPr marL="26416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6pPr>
                <a:lvl7pPr marL="30988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7pPr>
                <a:lvl8pPr marL="35560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8pPr>
                <a:lvl9pPr marL="4013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9pPr>
              </a:lstStyle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dp[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─ </a:t>
                </a:r>
                <a:r>
                  <a:rPr lang="ru-RU" dirty="0">
                    <a:latin typeface="Calibri" panose="020F0502020204030204" pitchFamily="34" charset="0"/>
                    <a:cs typeface="Calibri" panose="020F0502020204030204" pitchFamily="34" charset="0"/>
                  </a:rPr>
                  <a:t>число способов добраться до кочки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endParaRPr lang="ru-RU" dirty="0">
                  <a:latin typeface="Proxima Nova Regular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[1] = 1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𝑘</m:t>
                        </m:r>
                      </m:sup>
                      <m:e>
                        <m:r>
                          <m:rPr>
                            <m:nor/>
                          </m:rPr>
                          <a:rPr lang="en-US" dirty="0"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dp</m:t>
                        </m:r>
                        <m:r>
                          <m:rPr>
                            <m:nor/>
                          </m:rPr>
                          <a:rPr lang="en-US" dirty="0"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[</m:t>
                        </m:r>
                        <m:r>
                          <m:rPr>
                            <m:nor/>
                          </m:rPr>
                          <a:rPr lang="en-US" dirty="0"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en-US" dirty="0"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-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j</m:t>
                        </m:r>
                        <m:r>
                          <m:rPr>
                            <m:nor/>
                          </m:rPr>
                          <a:rPr lang="en-US" dirty="0"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m:t>]</m:t>
                        </m:r>
                      </m:e>
                    </m:nary>
                  </m:oMath>
                </a14:m>
                <a:endParaRPr lang="ru-RU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По</a:t>
                </a:r>
                <a:r>
                  <a:rPr lang="en-US" dirty="0">
                    <a:latin typeface="Proxima Nova Regular"/>
                  </a:rPr>
                  <a:t> </a:t>
                </a:r>
                <a:r>
                  <a:rPr lang="ru-RU" dirty="0">
                    <a:latin typeface="Proxima Nova Regular"/>
                  </a:rPr>
                  <a:t>возрастанию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endParaRPr lang="ru-RU" dirty="0">
                  <a:latin typeface="Proxima Nova Regular"/>
                  <a:cs typeface="Courier New" panose="02070309020205020404" pitchFamily="49" charset="0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[n]</a:t>
                </a:r>
                <a:endParaRPr lang="ru-RU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mc:Choice>
        <mc:Fallback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  <a:blipFill>
                <a:blip r:embed="rId2"/>
                <a:stretch>
                  <a:fillRect l="-933" t="-153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87841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Черепашка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Есть поле </a:t>
            </a:r>
            <a:r>
              <a:rPr lang="en-US" dirty="0">
                <a:latin typeface="Proxima Nova Regular"/>
              </a:rPr>
              <a:t>N</a:t>
            </a:r>
            <a:r>
              <a:rPr lang="ru-RU" dirty="0">
                <a:latin typeface="Proxima Nova Regular"/>
              </a:rPr>
              <a:t> </a:t>
            </a:r>
            <a:r>
              <a:rPr lang="en-US" dirty="0">
                <a:latin typeface="Proxima Nova Regular"/>
              </a:rPr>
              <a:t>x</a:t>
            </a:r>
            <a:r>
              <a:rPr lang="ru-RU" dirty="0">
                <a:latin typeface="Proxima Nova Regular"/>
              </a:rPr>
              <a:t> </a:t>
            </a:r>
            <a:r>
              <a:rPr lang="en-US" dirty="0">
                <a:latin typeface="Proxima Nova Regular"/>
              </a:rPr>
              <a:t>M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Черепашка ходит на одну клетку вверх или вправо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В некоторых клетках есть яблочки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Какое наибольшее число яблочек черепашка сможет собрать по пути из левой нижней клетки в правую верхнюю</a:t>
            </a:r>
            <a:endParaRPr lang="ru-RU" sz="28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b="1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94747839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Перед началом использования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9E3DB1-B0DC-454E-BDDB-FB8CDBFD056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907818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Черепашка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20775" y="1795249"/>
            <a:ext cx="4365625" cy="3959438"/>
          </a:xfrm>
        </p:spPr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 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D367DA91-B814-4CDB-A663-FE31A05939AB}"/>
              </a:ext>
            </a:extLst>
          </p:cNvPr>
          <p:cNvSpPr txBox="1">
            <a:spLocks/>
          </p:cNvSpPr>
          <p:nvPr/>
        </p:nvSpPr>
        <p:spPr>
          <a:xfrm>
            <a:off x="4996206" y="1786279"/>
            <a:ext cx="5886106" cy="3959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Proxima Nova Light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  <a:r>
              <a:rPr lang="en-US" dirty="0">
                <a:latin typeface="Proxima Nova Regular"/>
                <a:cs typeface="Courier New" panose="02070309020205020404" pitchFamily="49" charset="0"/>
              </a:rPr>
              <a:t> </a:t>
            </a:r>
            <a:r>
              <a:rPr lang="en-US" dirty="0">
                <a:latin typeface="Proxima Nova Regular"/>
                <a:cs typeface="Calibri" panose="020F0502020204030204" pitchFamily="34" charset="0"/>
              </a:rPr>
              <a:t>─ </a:t>
            </a:r>
            <a:r>
              <a:rPr lang="ru-RU" dirty="0">
                <a:latin typeface="Proxima Nova Regular"/>
                <a:cs typeface="Calibri" panose="020F0502020204030204" pitchFamily="34" charset="0"/>
              </a:rPr>
              <a:t>максимальное число яблок на пути в клетку 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j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[1][1] = apples[1][1]</a:t>
            </a: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 = max(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[i-1][j],     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][j-1]) + apples[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[i-1][j]+apples[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][j], </a:t>
            </a:r>
            <a:r>
              <a:rPr lang="ru-RU" dirty="0">
                <a:latin typeface="Proxima Nova Regular"/>
                <a:cs typeface="Courier New" panose="02070309020205020404" pitchFamily="49" charset="0"/>
              </a:rPr>
              <a:t>если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j = 1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][j-1]+apples[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][j], </a:t>
            </a:r>
            <a:r>
              <a:rPr lang="ru-RU" dirty="0">
                <a:latin typeface="Proxima Nova Regular"/>
                <a:cs typeface="Courier New" panose="02070309020205020404" pitchFamily="49" charset="0"/>
              </a:rPr>
              <a:t>если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 = 1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</a:t>
            </a:r>
            <a:r>
              <a:rPr lang="en-US" dirty="0">
                <a:latin typeface="Proxima Nova Regular"/>
              </a:rPr>
              <a:t> </a:t>
            </a:r>
            <a:r>
              <a:rPr lang="ru-RU" dirty="0">
                <a:latin typeface="Proxima Nova Regular"/>
              </a:rPr>
              <a:t>возрастанию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>
                <a:latin typeface="Proxima Nova Regular"/>
              </a:rPr>
              <a:t>По</a:t>
            </a:r>
            <a:r>
              <a:rPr lang="en-US" dirty="0">
                <a:latin typeface="Proxima Nova Regular"/>
              </a:rPr>
              <a:t> </a:t>
            </a:r>
            <a:r>
              <a:rPr lang="ru-RU" dirty="0">
                <a:latin typeface="Proxima Nova Regular"/>
              </a:rPr>
              <a:t>возрастанию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[n][m]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2858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49270CCA-B67A-4130-8976-0D3995FF85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Псевдокод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0D2DFDFB-FB5A-4716-8906-47F1BFB10F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Черепашка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DBC8C07B-060F-40C9-90D2-1761D5813D3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[1][1] = apples[1][1]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 to n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for j = 1 to m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 and j &gt; 1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 =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][j-1] + apples[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1 and j = 1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 =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[i-1][j] + apples[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1 and j &gt; 1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 = max(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][j-1],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[i-1][j]) 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+ apples[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185358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Черепашка</a:t>
            </a:r>
            <a:r>
              <a:rPr lang="en-US" dirty="0"/>
              <a:t> + </a:t>
            </a:r>
            <a:r>
              <a:rPr lang="ru-RU" dirty="0"/>
              <a:t>«Каемочка»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20775" y="1795249"/>
            <a:ext cx="4365625" cy="3959438"/>
          </a:xfrm>
        </p:spPr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 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D367DA91-B814-4CDB-A663-FE31A05939AB}"/>
              </a:ext>
            </a:extLst>
          </p:cNvPr>
          <p:cNvSpPr txBox="1">
            <a:spLocks/>
          </p:cNvSpPr>
          <p:nvPr/>
        </p:nvSpPr>
        <p:spPr>
          <a:xfrm>
            <a:off x="4996206" y="1786279"/>
            <a:ext cx="5886106" cy="3959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Proxima Nova Light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323332"/>
                </a:solidFill>
                <a:uFillTx/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  <a:r>
              <a:rPr lang="en-US" dirty="0">
                <a:latin typeface="Proxima Nova Regular"/>
                <a:cs typeface="Courier New" panose="02070309020205020404" pitchFamily="49" charset="0"/>
              </a:rPr>
              <a:t> </a:t>
            </a:r>
            <a:r>
              <a:rPr lang="en-US" dirty="0">
                <a:latin typeface="Proxima Nova Regular"/>
                <a:cs typeface="Calibri" panose="020F0502020204030204" pitchFamily="34" charset="0"/>
              </a:rPr>
              <a:t>─ </a:t>
            </a:r>
            <a:r>
              <a:rPr lang="ru-RU" dirty="0">
                <a:latin typeface="Proxima Nova Regular"/>
                <a:cs typeface="Calibri" panose="020F0502020204030204" pitchFamily="34" charset="0"/>
              </a:rPr>
              <a:t>максимальное число яблок на пути в клетку 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j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][0] = -INF,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 = -INF,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[1][1] = apples[1][1]</a:t>
            </a: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 = max(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[i-1][j],     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][j-1]) + apples[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</a:t>
            </a:r>
            <a:r>
              <a:rPr lang="en-US" dirty="0">
                <a:latin typeface="Proxima Nova Regular"/>
              </a:rPr>
              <a:t> </a:t>
            </a:r>
            <a:r>
              <a:rPr lang="ru-RU" dirty="0">
                <a:latin typeface="Proxima Nova Regular"/>
              </a:rPr>
              <a:t>возрастанию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>
                <a:latin typeface="Proxima Nova Regular"/>
              </a:rPr>
              <a:t>По</a:t>
            </a:r>
            <a:r>
              <a:rPr lang="en-US" dirty="0">
                <a:latin typeface="Proxima Nova Regular"/>
              </a:rPr>
              <a:t> </a:t>
            </a:r>
            <a:r>
              <a:rPr lang="ru-RU" dirty="0">
                <a:latin typeface="Proxima Nova Regular"/>
              </a:rPr>
              <a:t>возрастанию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hangingPunct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[n][m]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3067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49270CCA-B67A-4130-8976-0D3995FF85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Псевдокод</a:t>
            </a:r>
            <a:r>
              <a:rPr lang="en-US" dirty="0"/>
              <a:t> + </a:t>
            </a:r>
            <a:r>
              <a:rPr lang="ru-RU" dirty="0"/>
              <a:t>«Каемочка»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0D2DFDFB-FB5A-4716-8906-47F1BFB10F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Черепашка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DBC8C07B-060F-40C9-90D2-1761D5813D3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to n</a:t>
            </a:r>
          </a:p>
          <a:p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][0] = -INF</a:t>
            </a:r>
          </a:p>
          <a:p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j = 0 to m</a:t>
            </a:r>
          </a:p>
          <a:p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[0][j] = -INF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[1][1] = apples[1][1]</a:t>
            </a:r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 to n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for j = 1 to m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1 or j &gt; 1</a:t>
            </a:r>
          </a:p>
          <a:p>
            <a:r>
              <a:rPr lang="ru-RU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 = max(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][j-1],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[i-1][j]) 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+ apples[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387215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Черепашка</a:t>
            </a:r>
            <a:r>
              <a:rPr lang="en-US" dirty="0"/>
              <a:t>. </a:t>
            </a:r>
            <a:r>
              <a:rPr lang="ru-RU" dirty="0"/>
              <a:t>Восстановление ответа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Есть поле </a:t>
            </a:r>
            <a:r>
              <a:rPr lang="en-US" dirty="0">
                <a:latin typeface="Proxima Nova Regular"/>
              </a:rPr>
              <a:t>N</a:t>
            </a:r>
            <a:r>
              <a:rPr lang="ru-RU" dirty="0">
                <a:latin typeface="Proxima Nova Regular"/>
              </a:rPr>
              <a:t> </a:t>
            </a:r>
            <a:r>
              <a:rPr lang="en-US" dirty="0">
                <a:latin typeface="Proxima Nova Regular"/>
              </a:rPr>
              <a:t>x</a:t>
            </a:r>
            <a:r>
              <a:rPr lang="ru-RU" dirty="0">
                <a:latin typeface="Proxima Nova Regular"/>
              </a:rPr>
              <a:t> </a:t>
            </a:r>
            <a:r>
              <a:rPr lang="en-US" dirty="0">
                <a:latin typeface="Proxima Nova Regular"/>
              </a:rPr>
              <a:t>M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Черепашка ходит на одну клетку вверх или вправо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В некоторых клетках есть яблочки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accent1"/>
                </a:solidFill>
                <a:latin typeface="Proxima Nova Regular"/>
              </a:rPr>
              <a:t>Найти такой путь из левой нижней клетки в правую верхнюю, что черепашка соберет наибольшее возможное число яблочек</a:t>
            </a:r>
          </a:p>
          <a:p>
            <a:pPr>
              <a:buClr>
                <a:schemeClr val="accent1"/>
              </a:buClr>
            </a:pPr>
            <a:endParaRPr lang="ru-RU" sz="28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b="1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98448528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49270CCA-B67A-4130-8976-0D3995FF85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Восстановление ответа просмотром предыдущих состояний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0D2DFDFB-FB5A-4716-8906-47F1BFB10F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36639"/>
            <a:ext cx="9726295" cy="823913"/>
          </a:xfrm>
        </p:spPr>
        <p:txBody>
          <a:bodyPr/>
          <a:lstStyle/>
          <a:p>
            <a:r>
              <a:rPr lang="ru-RU" dirty="0"/>
              <a:t>Черепашка. Восстановление ответа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DBC8C07B-060F-40C9-90D2-1761D5813D3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5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1 and j &gt; 1</a:t>
            </a:r>
          </a:p>
          <a:p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 = max(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][j-1],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[i-1][j]) </a:t>
            </a:r>
          </a:p>
          <a:p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+ apples[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  <a:endParaRPr lang="ru-RU" sz="1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n, j = m, 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[]</a:t>
            </a:r>
          </a:p>
          <a:p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1 or j != 1</a:t>
            </a:r>
          </a:p>
          <a:p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ans.add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((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j))</a:t>
            </a:r>
          </a:p>
          <a:p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if 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][j-1] &gt; 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[i-1][j]</a:t>
            </a:r>
          </a:p>
          <a:p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 = j – 1</a:t>
            </a:r>
          </a:p>
          <a:p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else</a:t>
            </a:r>
          </a:p>
          <a:p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 1</a:t>
            </a:r>
          </a:p>
          <a:p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reverse(</a:t>
            </a:r>
            <a:r>
              <a:rPr lang="en-US" sz="1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</a:t>
            </a:r>
            <a:r>
              <a:rPr lang="en-US" sz="1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ru-RU" sz="1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73646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49270CCA-B67A-4130-8976-0D3995FF85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Восстановление ответа через массив предков</a:t>
            </a:r>
            <a:r>
              <a:rPr lang="en-US" dirty="0"/>
              <a:t> p</a:t>
            </a:r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0D2DFDFB-FB5A-4716-8906-47F1BFB10F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Черепашка. Восстановление ответа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DBC8C07B-060F-40C9-90D2-1761D5813D3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ru-RU" sz="3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 to n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for j = 1 to m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1 or j &gt; 1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if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[i-1][j] &gt;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][j-1]    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 =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[i-1][j] + apples[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p[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 = (i-1, j)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else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 =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][j-1] + apples[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p[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 = (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j-1)</a:t>
            </a:r>
          </a:p>
          <a:p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502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49270CCA-B67A-4130-8976-0D3995FF85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Восстановление ответа через массив предков</a:t>
            </a:r>
            <a:r>
              <a:rPr lang="en-US" dirty="0"/>
              <a:t> p</a:t>
            </a:r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0D2DFDFB-FB5A-4716-8906-47F1BFB10F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Черепашка. Восстановление ответа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DBC8C07B-060F-40C9-90D2-1761D5813D3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ru-RU" sz="3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n, j = m,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[]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0 and j &gt; 0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ans.add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((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j))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][j].first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j = p[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][j].second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][j].first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j = p[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][j].second</a:t>
            </a: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reverse(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9320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Наибольшая возрастающая подпоследовательность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B3A860-59BF-4D2A-BFA4-E2B903DC948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0961135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/>
              <a:t>Наибольшая возрастающая подпоследовательность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Есть последовательность чисел</a:t>
                </a:r>
                <a:r>
                  <a:rPr lang="en-US" dirty="0">
                    <a:latin typeface="Proxima Nova Regular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latin typeface="Proxima Nova Regular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400" dirty="0">
                    <a:latin typeface="Proxima Nova Regular"/>
                  </a:rPr>
                  <a:t>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ru-RU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Найти ее подпоследовательность наибольшей длины, такую что</a:t>
                </a:r>
                <a:r>
                  <a:rPr lang="en-US" dirty="0">
                    <a:latin typeface="Proxima Nova Regular"/>
                  </a:rPr>
                  <a:t>: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dirty="0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i="0" dirty="0">
                        <a:latin typeface="Cambria Math" panose="02040503050406030204" pitchFamily="18" charset="0"/>
                      </a:rPr>
                      <m:t>ⅈ&lt;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0" dirty="0"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0" dirty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</m:oMath>
                </a14:m>
                <a:endParaRPr lang="en-US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Proxima Nova Regular"/>
                  </a:rPr>
                  <a:t>2, 1, 3, 5, 7, 4, 3, 5, 1, 8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2000" dirty="0"/>
                  <a:t>1, 3, 4, 5, 8</a:t>
                </a:r>
                <a:endParaRPr lang="ru-RU" sz="20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000" dirty="0">
                    <a:latin typeface="Proxima Nova Regular"/>
                  </a:rPr>
                  <a:t>2, 3, 5, 7, 8</a:t>
                </a:r>
              </a:p>
              <a:p>
                <a:pPr>
                  <a:buClr>
                    <a:schemeClr val="accent1"/>
                  </a:buClr>
                </a:pPr>
                <a:endParaRPr lang="ru-RU" sz="28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b="1" dirty="0">
                  <a:latin typeface="Proxima Nova Regular"/>
                </a:endParaRP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558" t="-23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416463998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Правила курса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Около 15 занятий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Лекция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Практика + ДЗ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Экзамена не будет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Оценка ставится в зависимости от процента сдачи домашних заданий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50%</a:t>
            </a:r>
            <a:r>
              <a:rPr lang="en-US" sz="2400" dirty="0"/>
              <a:t> </a:t>
            </a:r>
            <a:r>
              <a:rPr lang="en-US" sz="2400" dirty="0">
                <a:cs typeface="Calibri" panose="020F0502020204030204" pitchFamily="34" charset="0"/>
              </a:rPr>
              <a:t>─ 3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65% </a:t>
            </a:r>
            <a:r>
              <a:rPr lang="en-US" sz="2400" dirty="0">
                <a:cs typeface="Calibri" panose="020F0502020204030204" pitchFamily="34" charset="0"/>
              </a:rPr>
              <a:t>─ 4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cs typeface="Calibri" panose="020F0502020204030204" pitchFamily="34" charset="0"/>
              </a:rPr>
              <a:t>80% ─ 5</a:t>
            </a: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2933284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/>
              <a:t>Наибольшая возрастающая подпоследовательность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20775" y="1795249"/>
            <a:ext cx="4365625" cy="3959438"/>
          </a:xfrm>
        </p:spPr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 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marR="0" indent="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None/>
                  <a:tabLst/>
                  <a:defRPr sz="2000" b="0" i="0" u="none" strike="noStrike" cap="none" spc="0" baseline="0">
                    <a:ln>
                      <a:noFill/>
                    </a:ln>
                    <a:solidFill>
                      <a:schemeClr val="tx1"/>
                    </a:solidFill>
                    <a:uFillTx/>
                    <a:latin typeface="Proxima Nova Light" panose="02000506030000020004" pitchFamily="2" charset="0"/>
                    <a:ea typeface="Proxima Nova Regular"/>
                    <a:cs typeface="Proxima Nova Regular"/>
                    <a:sym typeface="Proxima Nova Regular"/>
                  </a:defRPr>
                </a:lvl1pPr>
                <a:lvl2pPr marL="723900" marR="0" indent="-2667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2pPr>
                <a:lvl3pPr marL="1234439" marR="0" indent="-320039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3pPr>
                <a:lvl4pPr marL="1727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4pPr>
                <a:lvl5pPr marL="21844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5pPr>
                <a:lvl6pPr marL="26416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6pPr>
                <a:lvl7pPr marL="30988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7pPr>
                <a:lvl8pPr marL="35560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8pPr>
                <a:lvl9pPr marL="4013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9pPr>
              </a:lstStyle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dp[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─ </a:t>
                </a:r>
                <a:r>
                  <a:rPr lang="ru-RU" dirty="0">
                    <a:latin typeface="Calibri" panose="020F0502020204030204" pitchFamily="34" charset="0"/>
                    <a:cs typeface="Calibri" panose="020F0502020204030204" pitchFamily="34" charset="0"/>
                  </a:rPr>
                  <a:t>длина НВП с концом в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endParaRPr lang="ru-RU" dirty="0">
                  <a:latin typeface="Proxima Nova Regular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[0] = 1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 =</a:t>
                </a:r>
                <a:r>
                  <a:rPr lang="ru-RU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𝑚𝑎𝑥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[j] + 1</a:t>
                </a:r>
                <a:endParaRPr lang="ru-RU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По</a:t>
                </a:r>
                <a:r>
                  <a:rPr lang="en-US" dirty="0">
                    <a:latin typeface="Proxima Nova Regular"/>
                  </a:rPr>
                  <a:t> </a:t>
                </a:r>
                <a:r>
                  <a:rPr lang="ru-RU" dirty="0">
                    <a:latin typeface="Proxima Nova Regular"/>
                  </a:rPr>
                  <a:t>возрастанию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max(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])</a:t>
                </a:r>
                <a:endParaRPr lang="ru-RU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mc:Choice>
        <mc:Fallback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  <a:blipFill>
                <a:blip r:embed="rId2"/>
                <a:stretch>
                  <a:fillRect l="-933" t="-153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36761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Наибольшая общая</a:t>
            </a:r>
          </a:p>
          <a:p>
            <a:r>
              <a:rPr lang="ru-RU" sz="3200" dirty="0"/>
              <a:t>подпоследовательность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B3A860-59BF-4D2A-BFA4-E2B903DC948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769905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Наибольшая общая подпоследовательность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Есть последовательность чисел</a:t>
                </a:r>
                <a:r>
                  <a:rPr lang="en-US" dirty="0">
                    <a:latin typeface="Proxima Nova Regular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latin typeface="Proxima Nova Regular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400" dirty="0">
                    <a:latin typeface="Proxima Nova Regular"/>
                  </a:rPr>
                  <a:t>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ru-RU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Есть последовательность чисел</a:t>
                </a:r>
                <a:r>
                  <a:rPr lang="en-US" dirty="0">
                    <a:latin typeface="Proxima Nova Regular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latin typeface="Proxima Nova Regular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400" dirty="0">
                    <a:latin typeface="Proxima Nova Regular"/>
                  </a:rPr>
                  <a:t>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lang="ru-RU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Найти их общую подпоследовательность наибольшей длины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Proxima Nova Regular"/>
                  </a:rPr>
                  <a:t>A = 1, 2, 3, 4, 5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Proxima Nova Regular"/>
                  </a:rPr>
                  <a:t>B = 5, 1, 3, 2, 4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2000" dirty="0"/>
                  <a:t>1, 3, 4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2000" dirty="0">
                    <a:latin typeface="Proxima Nova Regular"/>
                  </a:rPr>
                  <a:t>1, 2, 4</a:t>
                </a:r>
              </a:p>
              <a:p>
                <a:pPr>
                  <a:buClr>
                    <a:schemeClr val="accent1"/>
                  </a:buClr>
                </a:pPr>
                <a:endParaRPr lang="ru-RU" sz="28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b="1" dirty="0">
                  <a:latin typeface="Proxima Nova Regular"/>
                </a:endParaRP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558" t="-23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975714506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Наибольшая общая подпоследовательность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20775" y="1795249"/>
            <a:ext cx="4365625" cy="3959438"/>
          </a:xfrm>
        </p:spPr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 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marR="0" indent="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None/>
                  <a:tabLst/>
                  <a:defRPr sz="2000" b="0" i="0" u="none" strike="noStrike" cap="none" spc="0" baseline="0">
                    <a:ln>
                      <a:noFill/>
                    </a:ln>
                    <a:solidFill>
                      <a:schemeClr val="tx1"/>
                    </a:solidFill>
                    <a:uFillTx/>
                    <a:latin typeface="Proxima Nova Light" panose="02000506030000020004" pitchFamily="2" charset="0"/>
                    <a:ea typeface="Proxima Nova Regular"/>
                    <a:cs typeface="Proxima Nova Regular"/>
                    <a:sym typeface="Proxima Nova Regular"/>
                  </a:defRPr>
                </a:lvl1pPr>
                <a:lvl2pPr marL="723900" marR="0" indent="-2667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2pPr>
                <a:lvl3pPr marL="1234439" marR="0" indent="-320039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3pPr>
                <a:lvl4pPr marL="1727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4pPr>
                <a:lvl5pPr marL="21844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5pPr>
                <a:lvl6pPr marL="26416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6pPr>
                <a:lvl7pPr marL="30988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7pPr>
                <a:lvl8pPr marL="35560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8pPr>
                <a:lvl9pPr marL="4013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9pPr>
              </a:lstStyle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dp[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][j]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─ </a:t>
                </a:r>
                <a:r>
                  <a:rPr lang="ru-RU" dirty="0">
                    <a:latin typeface="Calibri" panose="020F0502020204030204" pitchFamily="34" charset="0"/>
                    <a:cs typeface="Calibri" panose="020F0502020204030204" pitchFamily="34" charset="0"/>
                  </a:rPr>
                  <a:t>длина НОП </a:t>
                </a:r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A[0</a:t>
                </a:r>
                <a:r>
                  <a:rPr lang="en-US" sz="1800" dirty="0">
                    <a:latin typeface="Proxima Nova Regular"/>
                    <a:cs typeface="Courier New" panose="02070309020205020404" pitchFamily="49" charset="0"/>
                  </a:rPr>
                  <a:t>..</a:t>
                </a:r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i-1]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:r>
                  <a:rPr lang="ru-RU" dirty="0">
                    <a:latin typeface="Proxima Nova Regular"/>
                    <a:cs typeface="Courier New" panose="02070309020205020404" pitchFamily="49" charset="0"/>
                  </a:rPr>
                  <a:t>и </a:t>
                </a:r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B[0</a:t>
                </a:r>
                <a:r>
                  <a:rPr lang="en-US" sz="1800" dirty="0">
                    <a:latin typeface="Proxima Nova Regular"/>
                    <a:cs typeface="Courier New" panose="02070309020205020404" pitchFamily="49" charset="0"/>
                  </a:rPr>
                  <a:t>..</a:t>
                </a:r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j-1]</a:t>
                </a:r>
                <a:endParaRPr lang="ru-RU" dirty="0">
                  <a:latin typeface="Proxima Nova Regular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[0][0] = 0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][j]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=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800" b="0" i="0" smtClean="0"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                       </m:t>
                    </m:r>
                    <m:d>
                      <m:dPr>
                        <m:begChr m:val="{"/>
                        <m:endChr m:val=""/>
                        <m:ctrlPr>
                          <a:rPr lang="en-US" sz="180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800" i="1" smtClean="0">
                                <a:latin typeface="Cambria Math" panose="02040503050406030204" pitchFamily="18" charset="0"/>
                                <a:cs typeface="Courier New" panose="02070309020205020404" pitchFamily="49" charset="0"/>
                              </a:rPr>
                            </m:ctrlPr>
                          </m:eqArrPr>
                          <m:e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dp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-1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][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j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-1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]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 + </m:t>
                            </m:r>
                            <m:r>
                              <a:rPr lang="en-US" sz="1800" b="0" i="1" dirty="0" smtClean="0">
                                <a:latin typeface="Cambria Math" panose="02040503050406030204" pitchFamily="18" charset="0"/>
                                <a:cs typeface="Courier New" panose="02070309020205020404" pitchFamily="49" charset="0"/>
                              </a:rPr>
                              <m:t>1,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ambria Math" panose="02040503050406030204" pitchFamily="18" charset="0"/>
                                <a:cs typeface="Courier New" panose="02070309020205020404" pitchFamily="49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a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ru-RU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-1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]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=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b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j</m:t>
                            </m:r>
                            <m:r>
                              <m:rPr>
                                <m:nor/>
                              </m:rPr>
                              <a:rPr lang="ru-RU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-1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]</m:t>
                            </m:r>
                          </m:e>
                          <m:e>
                            <m:r>
                              <m:rPr>
                                <m:sty m:val="p"/>
                              </m:rPr>
                              <a:rPr lang="en-US" sz="1800" b="0" i="0" smtClean="0">
                                <a:latin typeface="Cambria Math" panose="02040503050406030204" pitchFamily="18" charset="0"/>
                                <a:cs typeface="Courier New" panose="02070309020205020404" pitchFamily="49" charset="0"/>
                              </a:rPr>
                              <m:t>max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cs typeface="Courier New" panose="02070309020205020404" pitchFamily="49" charset="0"/>
                              </a:rPr>
                              <m:t>⁡(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dp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-1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][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j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]</m:t>
                            </m:r>
                            <m:r>
                              <a:rPr lang="en-US" sz="1800" b="0" i="1" dirty="0" smtClean="0">
                                <a:latin typeface="Cambria Math" panose="02040503050406030204" pitchFamily="18" charset="0"/>
                                <a:cs typeface="Courier New" panose="02070309020205020404" pitchFamily="49" charset="0"/>
                              </a:rPr>
                              <m:t>,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dp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][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j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-1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Courier New" panose="02070309020205020404" pitchFamily="49" charset="0"/>
                                <a:cs typeface="Courier New" panose="02070309020205020404" pitchFamily="49" charset="0"/>
                              </a:rPr>
                              <m:t>]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cs typeface="Courier New" panose="02070309020205020404" pitchFamily="49" charset="0"/>
                              </a:rPr>
                              <m:t>)</m:t>
                            </m:r>
                          </m:e>
                        </m:eqArr>
                      </m:e>
                    </m:d>
                  </m:oMath>
                </a14:m>
                <a:r>
                  <a:rPr lang="ru-RU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endParaRPr lang="en-US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По</a:t>
                </a:r>
                <a:r>
                  <a:rPr lang="en-US" dirty="0">
                    <a:latin typeface="Proxima Nova Regular"/>
                  </a:rPr>
                  <a:t> </a:t>
                </a:r>
                <a:r>
                  <a:rPr lang="ru-RU" dirty="0">
                    <a:latin typeface="Proxima Nova Regular"/>
                  </a:rPr>
                  <a:t>возрастанию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, </a:t>
                </a:r>
                <a:r>
                  <a:rPr lang="ru-RU" dirty="0">
                    <a:latin typeface="Proxima Nova Regular"/>
                  </a:rPr>
                  <a:t>По</a:t>
                </a:r>
                <a:r>
                  <a:rPr lang="en-US" dirty="0">
                    <a:latin typeface="Proxima Nova Regular"/>
                  </a:rPr>
                  <a:t> </a:t>
                </a:r>
                <a:r>
                  <a:rPr lang="ru-RU" dirty="0">
                    <a:latin typeface="Proxima Nova Regular"/>
                  </a:rPr>
                  <a:t>возрастанию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j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[n][m]</a:t>
                </a:r>
              </a:p>
              <a:p>
                <a:pPr hangingPunct="1">
                  <a:buClr>
                    <a:schemeClr val="accent1"/>
                  </a:buClr>
                </a:pPr>
                <a:endParaRPr lang="ru-RU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mc:Choice>
        <mc:Fallback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  <a:blipFill>
                <a:blip r:embed="rId2"/>
                <a:stretch>
                  <a:fillRect l="-933" t="-18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88627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Задача о рюкзаке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B3A860-59BF-4D2A-BFA4-E2B903DC948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3917826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Задача о рюкзаке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Рюкзак грузоподъемностью </a:t>
                </a:r>
                <a:r>
                  <a:rPr lang="en-US" dirty="0">
                    <a:latin typeface="Proxima Nova Regular"/>
                  </a:rPr>
                  <a:t>W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2000" dirty="0">
                    <a:latin typeface="Proxima Nova Regular"/>
                  </a:rPr>
                  <a:t>n </a:t>
                </a:r>
                <a:r>
                  <a:rPr lang="ru-RU" sz="2000" dirty="0">
                    <a:latin typeface="Proxima Nova Regular"/>
                  </a:rPr>
                  <a:t>предметов</a:t>
                </a:r>
                <a:endParaRPr lang="en-US" sz="20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000" dirty="0"/>
                  <a:t>вес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ru-RU" sz="20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/>
                  <a:t>Набрать в рюкзак предметы, что: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𝛴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en-US" i="0" dirty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endParaRPr lang="ru-RU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𝛴</m:t>
                    </m:r>
                    <m:sSub>
                      <m:sSubPr>
                        <m:ctrlP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sSub>
                          <m:sSubPr>
                            <m:ctrlP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𝑚𝑎𝑥</m:t>
                    </m:r>
                  </m:oMath>
                </a14:m>
                <a:endParaRPr lang="ru-RU" dirty="0">
                  <a:solidFill>
                    <a:schemeClr val="tx1"/>
                  </a:solidFill>
                </a:endParaRPr>
              </a:p>
              <a:p>
                <a:pPr>
                  <a:buClr>
                    <a:schemeClr val="accent1"/>
                  </a:buClr>
                </a:pPr>
                <a:endParaRPr lang="ru-RU" sz="28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b="1" dirty="0">
                  <a:latin typeface="Proxima Nova Regular"/>
                </a:endParaRP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558" t="-153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686765855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Задача о рюкзаке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20775" y="1795249"/>
            <a:ext cx="4365625" cy="3959438"/>
          </a:xfrm>
        </p:spPr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 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marR="0" indent="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None/>
                  <a:tabLst/>
                  <a:defRPr sz="2000" b="0" i="0" u="none" strike="noStrike" cap="none" spc="0" baseline="0">
                    <a:ln>
                      <a:noFill/>
                    </a:ln>
                    <a:solidFill>
                      <a:schemeClr val="tx1"/>
                    </a:solidFill>
                    <a:uFillTx/>
                    <a:latin typeface="Proxima Nova Light" panose="02000506030000020004" pitchFamily="2" charset="0"/>
                    <a:ea typeface="Proxima Nova Regular"/>
                    <a:cs typeface="Proxima Nova Regular"/>
                    <a:sym typeface="Proxima Nova Regular"/>
                  </a:defRPr>
                </a:lvl1pPr>
                <a:lvl2pPr marL="723900" marR="0" indent="-2667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2pPr>
                <a:lvl3pPr marL="1234439" marR="0" indent="-320039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3pPr>
                <a:lvl4pPr marL="1727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4pPr>
                <a:lvl5pPr marL="21844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5pPr>
                <a:lvl6pPr marL="26416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6pPr>
                <a:lvl7pPr marL="30988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7pPr>
                <a:lvl8pPr marL="35560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8pPr>
                <a:lvl9pPr marL="4013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9pPr>
              </a:lstStyle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dp[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][j]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:r>
                  <a:rPr lang="en-US" dirty="0">
                    <a:latin typeface="Proxima Nova Regular"/>
                    <a:cs typeface="Calibri" panose="020F0502020204030204" pitchFamily="34" charset="0"/>
                  </a:rPr>
                  <a:t>─ </a:t>
                </a:r>
                <a:r>
                  <a:rPr lang="ru-RU" dirty="0">
                    <a:latin typeface="Proxima Nova Regular"/>
                    <a:cs typeface="Calibri" panose="020F0502020204030204" pitchFamily="34" charset="0"/>
                  </a:rPr>
                  <a:t>можно ли из первых</a:t>
                </a:r>
                <a:r>
                  <a:rPr lang="ru-RU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ru-RU" dirty="0">
                    <a:latin typeface="Proxima Nova Regular"/>
                    <a:cs typeface="Courier New" panose="02070309020205020404" pitchFamily="49" charset="0"/>
                  </a:rPr>
                  <a:t>предметов набрать суммарный вес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j</a:t>
                </a:r>
                <a:endParaRPr lang="ru-RU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[0][j] = False,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[0][0] = True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][j]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= </a:t>
                </a:r>
                <a:r>
                  <a:rPr lang="en-US" sz="18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[i-1][j] or </a:t>
                </a:r>
                <a:r>
                  <a:rPr lang="en-US" sz="18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[i-1][j-</a:t>
                </a:r>
                <a:r>
                  <a:rPr lang="ru-RU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</a:t>
                </a:r>
                <a:endParaRPr lang="en-US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По</a:t>
                </a:r>
                <a:r>
                  <a:rPr lang="en-US" dirty="0">
                    <a:latin typeface="Proxima Nova Regular"/>
                  </a:rPr>
                  <a:t> </a:t>
                </a:r>
                <a:r>
                  <a:rPr lang="ru-RU" dirty="0">
                    <a:latin typeface="Proxima Nova Regular"/>
                  </a:rPr>
                  <a:t>возрастанию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, </a:t>
                </a:r>
                <a:r>
                  <a:rPr lang="ru-RU" dirty="0">
                    <a:latin typeface="Proxima Nova Regular"/>
                  </a:rPr>
                  <a:t>По</a:t>
                </a:r>
                <a:r>
                  <a:rPr lang="en-US" dirty="0">
                    <a:latin typeface="Proxima Nova Regular"/>
                  </a:rPr>
                  <a:t> </a:t>
                </a:r>
                <a:r>
                  <a:rPr lang="ru-RU" dirty="0">
                    <a:latin typeface="Proxima Nova Regular"/>
                  </a:rPr>
                  <a:t>возрастанию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j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max j: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[n][j] = True</a:t>
                </a:r>
              </a:p>
              <a:p>
                <a:pPr hangingPunct="1">
                  <a:buClr>
                    <a:schemeClr val="accent1"/>
                  </a:buClr>
                </a:pPr>
                <a:endParaRPr lang="ru-RU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mc:Choice>
        <mc:Fallback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  <a:blipFill>
                <a:blip r:embed="rId2"/>
                <a:stretch>
                  <a:fillRect l="-933" t="-1846" r="-20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4243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Задача о рюкзаке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Рюкзак грузоподъемностью </a:t>
                </a:r>
                <a:r>
                  <a:rPr lang="en-US" dirty="0">
                    <a:latin typeface="Proxima Nova Regular"/>
                  </a:rPr>
                  <a:t>W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2000" dirty="0">
                    <a:latin typeface="Proxima Nova Regular"/>
                  </a:rPr>
                  <a:t>n </a:t>
                </a:r>
                <a:r>
                  <a:rPr lang="ru-RU" sz="2000" dirty="0">
                    <a:latin typeface="Proxima Nova Regular"/>
                  </a:rPr>
                  <a:t>предметов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000" dirty="0">
                    <a:solidFill>
                      <a:schemeClr val="accent1"/>
                    </a:solidFill>
                  </a:rPr>
                  <a:t>стоимость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с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0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000" dirty="0"/>
                  <a:t>вес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ru-RU" sz="20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/>
                  <a:t>Набрать в рюкзак предметы, что: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𝛴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en-US" i="0" dirty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endParaRPr lang="ru-RU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𝛴</m:t>
                    </m:r>
                    <m:sSub>
                      <m:sSubPr>
                        <m:ctrlPr>
                          <a:rPr lang="en-US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b="0" i="1" dirty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с</m:t>
                        </m:r>
                      </m:e>
                      <m:sub>
                        <m:sSub>
                          <m:sSubPr>
                            <m:ctrlPr>
                              <a:rPr lang="en-US" i="1" dirty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 dirty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en-US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𝑚𝑎𝑥</m:t>
                    </m:r>
                  </m:oMath>
                </a14:m>
                <a:endParaRPr lang="ru-RU" dirty="0">
                  <a:solidFill>
                    <a:schemeClr val="accent1"/>
                  </a:solidFill>
                </a:endParaRPr>
              </a:p>
              <a:p>
                <a:pPr>
                  <a:buClr>
                    <a:schemeClr val="accent1"/>
                  </a:buClr>
                </a:pPr>
                <a:endParaRPr lang="ru-RU" sz="28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b="1" dirty="0">
                  <a:latin typeface="Proxima Nova Regular"/>
                </a:endParaRP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558" t="-153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499232960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Задача о рюкзаке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20775" y="1795249"/>
            <a:ext cx="4365625" cy="3959438"/>
          </a:xfrm>
        </p:spPr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 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marR="0" indent="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None/>
                  <a:tabLst/>
                  <a:defRPr sz="2000" b="0" i="0" u="none" strike="noStrike" cap="none" spc="0" baseline="0">
                    <a:ln>
                      <a:noFill/>
                    </a:ln>
                    <a:solidFill>
                      <a:schemeClr val="tx1"/>
                    </a:solidFill>
                    <a:uFillTx/>
                    <a:latin typeface="Proxima Nova Light" panose="02000506030000020004" pitchFamily="2" charset="0"/>
                    <a:ea typeface="Proxima Nova Regular"/>
                    <a:cs typeface="Proxima Nova Regular"/>
                    <a:sym typeface="Proxima Nova Regular"/>
                  </a:defRPr>
                </a:lvl1pPr>
                <a:lvl2pPr marL="723900" marR="0" indent="-2667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2pPr>
                <a:lvl3pPr marL="1234439" marR="0" indent="-320039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3pPr>
                <a:lvl4pPr marL="1727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4pPr>
                <a:lvl5pPr marL="21844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5pPr>
                <a:lvl6pPr marL="26416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6pPr>
                <a:lvl7pPr marL="30988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7pPr>
                <a:lvl8pPr marL="35560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8pPr>
                <a:lvl9pPr marL="4013200" marR="0" indent="-355600" algn="l" defTabSz="914400" rtl="0" latinLnBrk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Pct val="100000"/>
                  <a:buFont typeface="Arial"/>
                  <a:buChar char="•"/>
                  <a:tabLst/>
                  <a:defRPr sz="2800" b="0" i="0" u="none" strike="noStrike" cap="none" spc="0" baseline="0">
                    <a:ln>
                      <a:noFill/>
                    </a:ln>
                    <a:solidFill>
                      <a:srgbClr val="323332"/>
                    </a:solidFill>
                    <a:uFillTx/>
                    <a:latin typeface="Proxima Nova Regular"/>
                    <a:ea typeface="Proxima Nova Regular"/>
                    <a:cs typeface="Proxima Nova Regular"/>
                    <a:sym typeface="Proxima Nova Regular"/>
                  </a:defRPr>
                </a:lvl9pPr>
              </a:lstStyle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dp[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][j]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:r>
                  <a:rPr lang="en-US" dirty="0">
                    <a:latin typeface="Proxima Nova Regular"/>
                    <a:cs typeface="Calibri" panose="020F0502020204030204" pitchFamily="34" charset="0"/>
                  </a:rPr>
                  <a:t>─ </a:t>
                </a:r>
                <a:r>
                  <a:rPr lang="ru-RU" dirty="0">
                    <a:latin typeface="Proxima Nova Regular"/>
                    <a:cs typeface="Calibri" panose="020F0502020204030204" pitchFamily="34" charset="0"/>
                  </a:rPr>
                  <a:t>максимальная стоимость, с которой можно из первых</a:t>
                </a:r>
                <a:r>
                  <a:rPr lang="ru-RU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ru-RU" dirty="0">
                    <a:latin typeface="Proxima Nova Regular"/>
                    <a:cs typeface="Courier New" panose="02070309020205020404" pitchFamily="49" charset="0"/>
                  </a:rPr>
                  <a:t>предметов набрать суммарный вес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j</a:t>
                </a:r>
                <a:endParaRPr lang="ru-RU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[0][j] = </a:t>
                </a:r>
                <a:r>
                  <a:rPr lang="ru-RU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-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INF,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[0][0] = 0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][j]</a:t>
                </a:r>
                <a:r>
                  <a:rPr lang="en-US" dirty="0">
                    <a:latin typeface="Proxima Nova Regular"/>
                    <a:cs typeface="Courier New" panose="02070309020205020404" pitchFamily="49" charset="0"/>
                  </a:rPr>
                  <a:t>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= max(</a:t>
                </a:r>
                <a:r>
                  <a:rPr lang="en-US" sz="18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[i-1][j],            		     </a:t>
                </a:r>
                <a:r>
                  <a:rPr lang="en-US" sz="18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[i-1][j-</a:t>
                </a:r>
                <a:r>
                  <a:rPr lang="ru-RU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]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с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dirty="0">
                    <a:latin typeface="Proxima Nova Regular"/>
                  </a:rPr>
                  <a:t>По</a:t>
                </a:r>
                <a:r>
                  <a:rPr lang="en-US" dirty="0">
                    <a:latin typeface="Proxima Nova Regular"/>
                  </a:rPr>
                  <a:t> </a:t>
                </a:r>
                <a:r>
                  <a:rPr lang="ru-RU" dirty="0">
                    <a:latin typeface="Proxima Nova Regular"/>
                  </a:rPr>
                  <a:t>возрастанию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i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, </a:t>
                </a:r>
                <a:r>
                  <a:rPr lang="ru-RU" dirty="0">
                    <a:latin typeface="Proxima Nova Regular"/>
                  </a:rPr>
                  <a:t>По</a:t>
                </a:r>
                <a:r>
                  <a:rPr lang="en-US" dirty="0">
                    <a:latin typeface="Proxima Nova Regular"/>
                  </a:rPr>
                  <a:t> </a:t>
                </a:r>
                <a:r>
                  <a:rPr lang="ru-RU" dirty="0">
                    <a:latin typeface="Proxima Nova Regular"/>
                  </a:rPr>
                  <a:t>возрастанию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j</a:t>
                </a:r>
              </a:p>
              <a:p>
                <a:pPr marL="342900" indent="-342900" hangingPunct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max(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dp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[n][j])</a:t>
                </a:r>
              </a:p>
              <a:p>
                <a:pPr hangingPunct="1">
                  <a:buClr>
                    <a:schemeClr val="accent1"/>
                  </a:buClr>
                </a:pPr>
                <a:endParaRPr lang="ru-RU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mc:Choice>
        <mc:Fallback>
          <p:sp>
            <p:nvSpPr>
              <p:cNvPr id="7" name="Объект 2">
                <a:extLst>
                  <a:ext uri="{FF2B5EF4-FFF2-40B4-BE49-F238E27FC236}">
                    <a16:creationId xmlns:a16="http://schemas.microsoft.com/office/drawing/2014/main" id="{D367DA91-B814-4CDB-A663-FE31A05939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206" y="1786279"/>
                <a:ext cx="5886106" cy="3959438"/>
              </a:xfrm>
              <a:prstGeom prst="rect">
                <a:avLst/>
              </a:prstGeom>
              <a:blipFill>
                <a:blip r:embed="rId2"/>
                <a:stretch>
                  <a:fillRect l="-933" t="-1846" r="-8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90266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4">
            <a:extLst>
              <a:ext uri="{FF2B5EF4-FFF2-40B4-BE49-F238E27FC236}">
                <a16:creationId xmlns:a16="http://schemas.microsoft.com/office/drawing/2014/main" id="{E13D1CFD-EBFC-405E-96DF-B03C8E8C3D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ru-RU" dirty="0"/>
              <a:t>Все!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087214F-6D0D-4492-8996-7349F83D544E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846544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Правила приема домашних заданий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 err="1">
                <a:latin typeface="Proxima Nova Regular"/>
              </a:rPr>
              <a:t>Контест</a:t>
            </a:r>
            <a:r>
              <a:rPr lang="ru-RU" dirty="0">
                <a:latin typeface="Proxima Nova Regular"/>
              </a:rPr>
              <a:t> на </a:t>
            </a:r>
            <a:r>
              <a:rPr lang="en-US" u="sng" dirty="0">
                <a:solidFill>
                  <a:schemeClr val="accent1"/>
                </a:solidFill>
                <a:latin typeface="Proxima Nova Regular"/>
              </a:rPr>
              <a:t>codeforces.com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Около 3-5 задач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Сдача задач: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000" dirty="0"/>
              <a:t>Прислать ссылку на посылку на </a:t>
            </a:r>
            <a:r>
              <a:rPr lang="en-US" sz="2000" u="sng" dirty="0">
                <a:solidFill>
                  <a:schemeClr val="accent1"/>
                </a:solidFill>
              </a:rPr>
              <a:t>made.algo.hw@gmail.com</a:t>
            </a:r>
            <a:endParaRPr lang="ru-RU" sz="2000" u="sng" dirty="0">
              <a:solidFill>
                <a:schemeClr val="accent1"/>
              </a:solidFill>
            </a:endParaRP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000" dirty="0"/>
              <a:t>Проверяем код на адекватность </a:t>
            </a:r>
            <a:r>
              <a:rPr lang="ru-RU" sz="1400" dirty="0"/>
              <a:t>(</a:t>
            </a:r>
            <a:r>
              <a:rPr lang="ru-RU" sz="1400" dirty="0" err="1"/>
              <a:t>кодстайл</a:t>
            </a:r>
            <a:r>
              <a:rPr lang="ru-RU" sz="1400" dirty="0"/>
              <a:t>, реализован нужный алгоритм и т.п.)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000" dirty="0"/>
              <a:t>На ссылку ответ: зачтено или замечания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Soft deadline </a:t>
            </a:r>
            <a:r>
              <a:rPr lang="en-US" sz="2000" dirty="0">
                <a:cs typeface="Calibri" panose="020F0502020204030204" pitchFamily="34" charset="0"/>
              </a:rPr>
              <a:t>─ </a:t>
            </a:r>
            <a:r>
              <a:rPr lang="ru-RU" sz="2000" dirty="0">
                <a:cs typeface="Calibri" panose="020F0502020204030204" pitchFamily="34" charset="0"/>
              </a:rPr>
              <a:t>среда 23:55</a:t>
            </a:r>
          </a:p>
          <a:p>
            <a:pPr marL="1577339" lvl="2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1400" dirty="0">
                <a:cs typeface="Calibri" panose="020F0502020204030204" pitchFamily="34" charset="0"/>
              </a:rPr>
              <a:t>Гарантируется, что в течение четверга будет проверено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cs typeface="Calibri" panose="020F0502020204030204" pitchFamily="34" charset="0"/>
              </a:rPr>
              <a:t>Hard deadline ─ </a:t>
            </a:r>
            <a:r>
              <a:rPr lang="ru-RU" sz="2000" dirty="0">
                <a:cs typeface="Calibri" panose="020F0502020204030204" pitchFamily="34" charset="0"/>
              </a:rPr>
              <a:t>пятница 23:55</a:t>
            </a:r>
            <a:r>
              <a:rPr lang="ru-RU" sz="2000" dirty="0"/>
              <a:t> </a:t>
            </a:r>
          </a:p>
          <a:p>
            <a:pPr marL="1577339" lvl="2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1400" dirty="0"/>
              <a:t>После засчитываться не будет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b="1" dirty="0">
                <a:latin typeface="Proxima Nova Regular"/>
              </a:rPr>
              <a:t>Списывание и копирование чужого кода запрещено!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88631221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Отправка ссылок на почту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u="sng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made.algo.hw@gmail.com</a:t>
            </a:r>
            <a:endParaRPr lang="ru-RU" sz="2000" u="sng" dirty="0">
              <a:solidFill>
                <a:schemeClr val="accent1"/>
              </a:solidFill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/>
              <a:t>В теме письма: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/>
              <a:t>«</a:t>
            </a:r>
            <a:r>
              <a:rPr lang="en-US" dirty="0"/>
              <a:t>HW1 </a:t>
            </a:r>
            <a:r>
              <a:rPr lang="ru-RU" dirty="0"/>
              <a:t>Шовкопляс Григорий»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/>
              <a:t>«</a:t>
            </a:r>
            <a:r>
              <a:rPr lang="en-US" dirty="0"/>
              <a:t>HW5 </a:t>
            </a:r>
            <a:r>
              <a:rPr lang="ru-RU" dirty="0"/>
              <a:t>Иванов Петр, заочно»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000" u="sng" dirty="0">
              <a:solidFill>
                <a:schemeClr val="accent1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51054256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Что такое динамическое программирование</a:t>
            </a:r>
          </a:p>
        </p:txBody>
      </p:sp>
      <p:pic>
        <p:nvPicPr>
          <p:cNvPr id="5" name="Объект 4" descr="Изображение выглядит как кот, животное, млекопитающее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24E633DD-91CD-47BE-9C4E-473D75F58E69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219" y="1148596"/>
            <a:ext cx="4560807" cy="4560807"/>
          </a:xfrm>
        </p:spPr>
      </p:pic>
    </p:spTree>
    <p:extLst>
      <p:ext uri="{BB962C8B-B14F-4D97-AF65-F5344CB8AC3E}">
        <p14:creationId xmlns:p14="http://schemas.microsoft.com/office/powerpoint/2010/main" val="115973532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ru-RU" dirty="0">
                <a:latin typeface="Proxima Nova Regular"/>
              </a:rPr>
              <a:t>Динамическое программирование — это когда у нас есть одна </a:t>
            </a:r>
          </a:p>
          <a:p>
            <a:pPr>
              <a:buClr>
                <a:schemeClr val="accent1"/>
              </a:buClr>
            </a:pPr>
            <a:r>
              <a:rPr lang="ru-RU" dirty="0">
                <a:latin typeface="Proxima Nova Regular"/>
              </a:rPr>
              <a:t>большая задача, которую непонятно как решать, и мы разбиваем</a:t>
            </a:r>
          </a:p>
          <a:p>
            <a:pPr>
              <a:buClr>
                <a:schemeClr val="accent1"/>
              </a:buClr>
            </a:pPr>
            <a:r>
              <a:rPr lang="ru-RU" dirty="0">
                <a:latin typeface="Proxima Nova Regular"/>
              </a:rPr>
              <a:t>ее на меньшие задачи, которые тоже непонятно как решать.</a:t>
            </a:r>
          </a:p>
          <a:p>
            <a:pPr>
              <a:buClr>
                <a:schemeClr val="accent1"/>
              </a:buClr>
            </a:pPr>
            <a:r>
              <a:rPr lang="ru-RU" dirty="0" err="1">
                <a:latin typeface="Proxima Nova Regular"/>
              </a:rPr>
              <a:t>А.С.Кумок</a:t>
            </a:r>
            <a:endParaRPr lang="ru-RU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b="1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96525239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Текст 4">
                <a:extLst>
                  <a:ext uri="{FF2B5EF4-FFF2-40B4-BE49-F238E27FC236}">
                    <a16:creationId xmlns:a16="http://schemas.microsoft.com/office/drawing/2014/main" id="{3D0C382D-2290-4DBA-BF67-64DE47F53D4A}"/>
                  </a:ext>
                </a:extLst>
              </p:cNvPr>
              <p:cNvSpPr>
                <a:spLocks noGrp="1"/>
              </p:cNvSpPr>
              <p:nvPr>
                <p:ph type="body" sz="quarter" idx="11"/>
              </p:nvPr>
            </p:nvSpPr>
            <p:spPr>
              <a:xfrm>
                <a:off x="1120775" y="1784350"/>
                <a:ext cx="5816920" cy="1235684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endParaRPr lang="en-US" i="1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−2</m:t>
                          </m:r>
                        </m:sub>
                      </m:sSub>
                    </m:oMath>
                  </m:oMathPara>
                </a14:m>
                <a:endParaRPr lang="ru-RU"/>
              </a:p>
            </p:txBody>
          </p:sp>
        </mc:Choice>
        <mc:Fallback>
          <p:sp>
            <p:nvSpPr>
              <p:cNvPr id="5" name="Текст 4">
                <a:extLst>
                  <a:ext uri="{FF2B5EF4-FFF2-40B4-BE49-F238E27FC236}">
                    <a16:creationId xmlns:a16="http://schemas.microsoft.com/office/drawing/2014/main" id="{3D0C382D-2290-4DBA-BF67-64DE47F53D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1"/>
              </p:nvPr>
            </p:nvSpPr>
            <p:spPr>
              <a:xfrm>
                <a:off x="1120775" y="1784350"/>
                <a:ext cx="5816920" cy="123568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 dirty="0"/>
              <a:t>Числа Фибоначчи</a:t>
            </a:r>
          </a:p>
        </p:txBody>
      </p:sp>
      <p:pic>
        <p:nvPicPr>
          <p:cNvPr id="8" name="Объект 7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909C46C2-D1E7-4FA4-AEF5-050FDEF135B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228" y="3129100"/>
            <a:ext cx="4321952" cy="2625586"/>
          </a:xfrm>
          <a:prstGeom prst="rect">
            <a:avLst/>
          </a:prstGeom>
          <a:noFill/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82FD88F-A710-4A59-8B1B-3D201B38A9D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19188" y="5715000"/>
            <a:ext cx="9761537" cy="457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844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Как решать задачи ДП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Что храним в ДП?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База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Переход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Порядок обхода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dirty="0">
                <a:latin typeface="Proxima Nova Regular"/>
              </a:rPr>
              <a:t>Где ответ?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7339229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970</TotalTime>
  <Words>1953</Words>
  <Application>Microsoft Office PowerPoint</Application>
  <PresentationFormat>Широкоэкранный</PresentationFormat>
  <Paragraphs>287</Paragraphs>
  <Slides>39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39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Courier New</vt:lpstr>
      <vt:lpstr>Proxima Nova Bold</vt:lpstr>
      <vt:lpstr>Proxima Nova Light</vt:lpstr>
      <vt:lpstr>Proxima Nova Regular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Шовкопляс Григорий Филиппович</dc:creator>
  <cp:lastModifiedBy>Шовкопляс Григорий Филиппович</cp:lastModifiedBy>
  <cp:revision>23</cp:revision>
  <dcterms:created xsi:type="dcterms:W3CDTF">2020-02-21T22:57:25Z</dcterms:created>
  <dcterms:modified xsi:type="dcterms:W3CDTF">2020-02-22T15:08:24Z</dcterms:modified>
</cp:coreProperties>
</file>